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embeddedFontLst>
    <p:embeddedFont>
      <p:font typeface="Questrial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Questrial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02" name="Shape 20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17" name="Shape 2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24" name="Shape 2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31" name="Shape 23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54" name="Shape 25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74" name="Shape 27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81" name="Shape 2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09" name="Shape 30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16" name="Shape 31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336" name="Shape 3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1751010" y="609600"/>
            <a:ext cx="8676222" cy="32003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4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751010" y="3886200"/>
            <a:ext cx="8676222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4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ctr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ctr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ctr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ctr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ctr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ctr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ctr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noramic 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1141412" y="4732864"/>
            <a:ext cx="9906000" cy="56673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" name="Shape 70"/>
          <p:cNvSpPr/>
          <p:nvPr>
            <p:ph idx="2" type="pic"/>
          </p:nvPr>
        </p:nvSpPr>
        <p:spPr>
          <a:xfrm>
            <a:off x="1979610" y="932112"/>
            <a:ext cx="8225943" cy="3164975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BFBFBF"/>
              </a:buClr>
              <a:buFont typeface="Questrial"/>
              <a:buNone/>
              <a:defRPr b="1" i="0" sz="16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1141412" y="5299603"/>
            <a:ext cx="9906000" cy="49371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1141412" y="609600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836612" y="78682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10437810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1446212" y="609600"/>
            <a:ext cx="9296396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1674810" y="3352800"/>
            <a:ext cx="8839201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85750" lvl="0" marL="2857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571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2550" lvl="2" marL="12001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6350" lvl="3" marL="15430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6350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1141412" y="3308580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1141408" y="4777380"/>
            <a:ext cx="9906000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1750" lvl="0" marL="2857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571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2550" lvl="2" marL="12001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6350" lvl="3" marL="15430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6350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836612" y="786824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10437810" y="2743200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  <p:sp>
        <p:nvSpPr>
          <p:cNvPr id="99" name="Shape 99"/>
          <p:cNvSpPr txBox="1"/>
          <p:nvPr>
            <p:ph type="title"/>
          </p:nvPr>
        </p:nvSpPr>
        <p:spPr>
          <a:xfrm>
            <a:off x="1446212" y="609600"/>
            <a:ext cx="9296396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285750" lvl="0" marL="285750" marR="0" rtl="0" algn="l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571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2550" lvl="2" marL="12001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6350" lvl="3" marL="15430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6350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ue or Fals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1141412" y="609600"/>
            <a:ext cx="990599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1141412" y="3505200"/>
            <a:ext cx="9906000" cy="8381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-285750" lvl="0" marL="285750" marR="0" rtl="0" algn="l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571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2550" lvl="2" marL="12001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6350" lvl="3" marL="15430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6350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8" name="Shape 108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 rot="5400000">
            <a:off x="4532310" y="-723899"/>
            <a:ext cx="3124199" cy="99059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1750" lvl="0" marL="2857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571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2550" lvl="2" marL="12001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6350" lvl="3" marL="15430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6350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5" name="Shape 115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 rot="5400000">
            <a:off x="7351353" y="2095142"/>
            <a:ext cx="5181601" cy="2210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 rot="5400000">
            <a:off x="2322510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1750" lvl="0" marL="2857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571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2550" lvl="2" marL="12001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6350" lvl="3" marL="15430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6350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1" name="Shape 121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1750" lvl="0" marL="2857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571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2550" lvl="2" marL="12001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6350" lvl="3" marL="15430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6350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1751013" y="3308580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4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1751009" y="4777380"/>
            <a:ext cx="8686800" cy="860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1141412" y="2666999"/>
            <a:ext cx="4876798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7150" lvl="0" marL="2857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25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7950" lvl="2" marL="12001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9050" lvl="3" marL="154305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9050" lvl="4" marL="200025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6170612" y="2667000"/>
            <a:ext cx="4876798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57150" lvl="0" marL="2857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25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7950" lvl="2" marL="12001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9050" lvl="3" marL="154305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9050" lvl="4" marL="200025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1429279" y="2658533"/>
            <a:ext cx="458892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1141412" y="3243260"/>
            <a:ext cx="4876798" cy="2547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2857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25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7950" lvl="2" marL="12001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9050" lvl="3" marL="154305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9050" lvl="4" marL="200025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443132" y="2667000"/>
            <a:ext cx="460427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1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4" type="body"/>
          </p:nvPr>
        </p:nvSpPr>
        <p:spPr>
          <a:xfrm>
            <a:off x="6170612" y="3243260"/>
            <a:ext cx="4876801" cy="2547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7150" lvl="0" marL="2857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82550" lvl="1" marL="7429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107950" lvl="2" marL="12001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9050" lvl="3" marL="154305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9050" lvl="4" marL="200025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1141411" y="1600200"/>
            <a:ext cx="3549121" cy="13715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03812" y="609600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1750" lvl="0" marL="2857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571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2550" lvl="2" marL="12001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6350" lvl="3" marL="15430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6350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50800" lvl="5" marL="25146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50800" lvl="6" marL="29718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50800" lvl="7" marL="34290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50800" lvl="8" marL="388620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1141411" y="1600200"/>
            <a:ext cx="5334001" cy="13715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7433732" y="-18288"/>
            <a:ext cx="3276599" cy="690371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BFBFBF"/>
              </a:buClr>
              <a:buFont typeface="Questrial"/>
              <a:buNone/>
              <a:defRPr b="1" i="0" sz="16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Font typeface="Questrial"/>
              <a:buNone/>
              <a:defRPr b="0" i="0" sz="1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1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1141412" y="5883275"/>
            <a:ext cx="51053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10742610" y="5883275"/>
            <a:ext cx="3225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31750" lvl="0" marL="2857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571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2550" lvl="2" marL="12001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6350" lvl="3" marL="15430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6350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837610" y="5883275"/>
            <a:ext cx="160019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10514010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ctrTitle"/>
          </p:nvPr>
        </p:nvSpPr>
        <p:spPr>
          <a:xfrm>
            <a:off x="1310099" y="597000"/>
            <a:ext cx="9571799" cy="3200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49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CODE BLU</a:t>
            </a:r>
            <a:r>
              <a:rPr lang="en-US" sz="4900">
                <a:solidFill>
                  <a:srgbClr val="00FFFF"/>
                </a:solidFill>
              </a:rPr>
              <a:t>E</a:t>
            </a:r>
            <a:r>
              <a:rPr b="0" i="0" lang="en-US" sz="49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:</a:t>
            </a:r>
            <a:br>
              <a:rPr b="0" i="0" lang="en-US" sz="49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US" sz="49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HOMELESS RESCUE INITIATIVE</a:t>
            </a:r>
          </a:p>
        </p:txBody>
      </p:sp>
      <p:sp>
        <p:nvSpPr>
          <p:cNvPr id="129" name="Shape 129"/>
          <p:cNvSpPr txBox="1"/>
          <p:nvPr>
            <p:ph idx="1" type="subTitle"/>
          </p:nvPr>
        </p:nvSpPr>
        <p:spPr>
          <a:xfrm>
            <a:off x="1156050" y="3797400"/>
            <a:ext cx="9879899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Stephen Anderson, Angela Herb, Matthew Horger, Andrew Johnson and Conor Waldt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BLACK BOX Components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Technological Aspects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GPS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Weather Monitoring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Communication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Charging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Heart of Device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Durability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small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7700" y="2221125"/>
            <a:ext cx="3770571" cy="28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GPS</a:t>
            </a:r>
          </a:p>
        </p:txBody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800" u="none" cap="small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More efficient transportation to safety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Device sends coordinates to server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Server stores the coordinates in the database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Content management system takes coordinates from database and inputs them into google maps.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Easy visual guide for location of homeless persons</a:t>
            </a:r>
          </a:p>
          <a:p>
            <a:pPr indent="0" lvl="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/>
              <a:t>Police communications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0625" y="609600"/>
            <a:ext cx="3809999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WEATHER CONDITION MONITORING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1301824" y="2914925"/>
            <a:ext cx="103569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Prototype equipped with temperature sensor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Barometer and thermometer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Detects outside temperature and sends coordinates if below 32°F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Helps conserve power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Automatically detects Code Blue situations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small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06" name="Shape 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9500" y="609610"/>
            <a:ext cx="2943849" cy="22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SIM CARD</a:t>
            </a:r>
          </a:p>
        </p:txBody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841505" y="2514600"/>
            <a:ext cx="57434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Allows information to be transferred from arduino to the server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Functions whenever it can acquire a satellite fix</a:t>
            </a:r>
          </a:p>
        </p:txBody>
      </p:sp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 b="6960" l="6169" r="5443" t="10659"/>
          <a:stretch/>
        </p:blipFill>
        <p:spPr>
          <a:xfrm>
            <a:off x="7349350" y="698400"/>
            <a:ext cx="3698048" cy="2278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 mobile"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350" y="2818964"/>
            <a:ext cx="3698049" cy="122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RECHARGING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device currently has an 8 hour battery life.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if run continuously</a:t>
            </a:r>
          </a:p>
          <a:p>
            <a: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/>
              <a:t>will only use power when it detects 32℉ or below temperature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It must be charged by a direct USB connection.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76300" y="392050"/>
            <a:ext cx="4718724" cy="265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DESIGN PLANS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1141425" y="2667000"/>
            <a:ext cx="10090199" cy="3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est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base - a folding cart</a:t>
            </a: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Durable epoxy coated steel frame</a:t>
            </a: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21” x 24.5” x 40.1” </a:t>
            </a: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Removable waterproof fabric bag liner</a:t>
            </a: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18” x 15” x 24”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bottom of the cart - prototype encasement</a:t>
            </a: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7” x 5” x 3”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8600" y="285125"/>
            <a:ext cx="3190874" cy="370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CART FEATURES</a:t>
            </a:r>
          </a:p>
        </p:txBody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Foldable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Durable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Maneuverable</a:t>
            </a:r>
          </a:p>
          <a:p>
            <a:pPr indent="-3492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All Terrain</a:t>
            </a:r>
          </a:p>
          <a:p>
            <a:pPr indent="-184150" lvl="2" marL="12001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wheels - plastic with rubber tread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small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IMG_6041[1].jpg"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300" y="609600"/>
            <a:ext cx="3052323" cy="40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REMOVABLE CART LINING</a:t>
            </a:r>
          </a:p>
        </p:txBody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Velcro lining</a:t>
            </a:r>
          </a:p>
          <a:p>
            <a:pPr indent="-3492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Removable</a:t>
            </a:r>
          </a:p>
          <a:p>
            <a:pPr indent="-3492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Carrying option - transport</a:t>
            </a:r>
          </a:p>
          <a:p>
            <a:pPr indent="-3492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replaceable</a:t>
            </a:r>
          </a:p>
          <a:p>
            <a:pPr indent="-3492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Waterproof</a:t>
            </a:r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150" y="1683699"/>
            <a:ext cx="3761248" cy="501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ADDITIONAL CUSTOMIZATIONS</a:t>
            </a:r>
          </a:p>
        </p:txBody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841287" y="26969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Reflectors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simple, effective way to reduce night time accidents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Flashlight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First Aid Kit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Treat minor injuries and prevent complications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Hand Warmers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Blanket</a:t>
            </a:r>
          </a:p>
        </p:txBody>
      </p:sp>
      <p:pic>
        <p:nvPicPr>
          <p:cNvPr id="249" name="Shape 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0050" y="437825"/>
            <a:ext cx="2555095" cy="170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0050" y="3987050"/>
            <a:ext cx="2555096" cy="205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50050" y="2333375"/>
            <a:ext cx="2555100" cy="146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PUTTING IT ALL TOGETHER</a:t>
            </a:r>
          </a:p>
        </p:txBody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Questrial"/>
              <a:buChar char="•"/>
            </a:pPr>
            <a:r>
              <a:rPr b="0" i="0" lang="en-US" sz="3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Entire Device: GPS locating, weather monitoring, communication and connectivity device implemented in a versatile and useful cart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462" y="197550"/>
            <a:ext cx="4408940" cy="319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437" y="120825"/>
            <a:ext cx="4990599" cy="33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700" y="3470750"/>
            <a:ext cx="3196475" cy="31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4250" y="3527225"/>
            <a:ext cx="4518976" cy="308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1143000" y="347091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CTDI PARTNERSHIP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1143000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Communications Test Design Inc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1334 Enterprise Dr, West Chester PA 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(610) 436-5203</a:t>
            </a: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7524" y="5318098"/>
            <a:ext cx="5424469" cy="153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886649" y="609600"/>
            <a:ext cx="10160699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SAFE HARBOR OF CHESTER COUNTY PARTNERSHIP</a:t>
            </a:r>
          </a:p>
        </p:txBody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1141412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Safe Harbor of Chester </a:t>
            </a:r>
            <a:r>
              <a:rPr lang="en-US" sz="2800"/>
              <a:t>County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20 N Matlack St, West Chester, PA 19380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(610) 692-6550</a:t>
            </a:r>
          </a:p>
        </p:txBody>
      </p:sp>
      <p:pic>
        <p:nvPicPr>
          <p:cNvPr id="271" name="Shape 2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0" y="5181600"/>
            <a:ext cx="3809999" cy="16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DECADES TO DOORWAYS PARTNERSHIP</a:t>
            </a:r>
          </a:p>
        </p:txBody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1141412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Decade to Doorways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601 Westtown Rd., Suite 365, West Chester, PA 19380 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(610) 344-6900</a:t>
            </a:r>
          </a:p>
        </p:txBody>
      </p:sp>
      <p:pic>
        <p:nvPicPr>
          <p:cNvPr id="278" name="Shape 278"/>
          <p:cNvPicPr preferRelativeResize="0"/>
          <p:nvPr/>
        </p:nvPicPr>
        <p:blipFill rotWithShape="1">
          <a:blip r:embed="rId3">
            <a:alphaModFix/>
          </a:blip>
          <a:srcRect b="0" l="0" r="0" t="4951"/>
          <a:stretch/>
        </p:blipFill>
        <p:spPr>
          <a:xfrm>
            <a:off x="6585250" y="5278025"/>
            <a:ext cx="5606749" cy="157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CONNECTPOINTS PROGRAM PARTNERSHIP</a:t>
            </a:r>
          </a:p>
        </p:txBody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811262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   </a:t>
            </a: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ConnectPoints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Rei Horst, ConnectPoints Program Director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(610) 696-1999 x142</a:t>
            </a: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125" y="5564253"/>
            <a:ext cx="5694875" cy="12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r>
              <a:rPr lang="en-US">
                <a:solidFill>
                  <a:srgbClr val="00FFFF"/>
                </a:solidFill>
              </a:rPr>
              <a:t>OVENANT HOUSE PA</a:t>
            </a:r>
          </a:p>
        </p:txBody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811262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   </a:t>
            </a: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C</a:t>
            </a:r>
            <a:r>
              <a:rPr lang="en-US" sz="2800"/>
              <a:t>ovenant House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/>
              <a:t>31 E Armat St., Philadelphia, PA 19144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(</a:t>
            </a:r>
            <a:r>
              <a:rPr lang="en-US" sz="2800"/>
              <a:t>215) 951-5411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0825" y="4028425"/>
            <a:ext cx="3271174" cy="28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811250" y="609600"/>
            <a:ext cx="10498199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>
                <a:solidFill>
                  <a:srgbClr val="00FFFF"/>
                </a:solidFill>
              </a:rPr>
              <a:t>AMERICAN CIVIL LIBERTIES UNION OF PENNSYLVANIA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811262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    </a:t>
            </a: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800"/>
              <a:t>ACLU of PA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/>
              <a:t>1401 John F Kennedy Blvd., Philadelphia, PA 19144 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(</a:t>
            </a:r>
            <a:r>
              <a:rPr lang="en-US" sz="2800"/>
              <a:t>215) 592-1513</a:t>
            </a: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698" y="4491798"/>
            <a:ext cx="5008300" cy="236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STEM SKILLS NEEDED</a:t>
            </a:r>
          </a:p>
        </p:txBody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1141412" y="2832074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/>
              <a:t>Autodesk</a:t>
            </a: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Inventor Skills 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Computer Engineering Skills 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Electrical Engineering Skills 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Materials Engineering Skills 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Mechanical Engineering Skills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Legal Application Skills  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Statistics Skills</a:t>
            </a:r>
            <a:br>
              <a:rPr b="0" i="0" lang="en-US" sz="2000" u="none" cap="none" strike="noStrike">
                <a:solidFill>
                  <a:srgbClr val="FFFFFF"/>
                </a:solidFill>
                <a:latin typeface="Questrial"/>
                <a:ea typeface="Questrial"/>
                <a:cs typeface="Questrial"/>
                <a:sym typeface="Questrial"/>
              </a:rPr>
            </a:br>
          </a:p>
        </p:txBody>
      </p:sp>
      <p:pic>
        <p:nvPicPr>
          <p:cNvPr id="306" name="Shape 3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7078" y="492225"/>
            <a:ext cx="2824468" cy="213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FUTURE IMPROVEMENTS</a:t>
            </a:r>
          </a:p>
        </p:txBody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Creation of custom cart from scratch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Circuit board replacing components and wiring</a:t>
            </a: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/>
              <a:t>Convert device to wearable fabric band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Sturdier prototype encasement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Advanced power saving techniques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/>
              <a:t>Addition of panic button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975" y="186275"/>
            <a:ext cx="2957449" cy="295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1141412" y="609600"/>
            <a:ext cx="9905997" cy="987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BUDGET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75" y="1596975"/>
            <a:ext cx="11740962" cy="50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type="title"/>
          </p:nvPr>
        </p:nvSpPr>
        <p:spPr>
          <a:xfrm>
            <a:off x="1141412" y="609600"/>
            <a:ext cx="9905997" cy="1270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MASS PRODUCTION</a:t>
            </a:r>
          </a:p>
        </p:txBody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1141412" y="1609858"/>
            <a:ext cx="9905997" cy="4507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/>
              <a:t>3D Computer Model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Agreement with cellular company for lower cost sim card service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Consolidation of device into mass-producible chip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Business sponsorships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Factory production of carts</a:t>
            </a: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8625" y="375175"/>
            <a:ext cx="3450075" cy="2307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425" y="3071374"/>
            <a:ext cx="4683100" cy="35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662" y="3154404"/>
            <a:ext cx="2957763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8412" y="120294"/>
            <a:ext cx="4315124" cy="28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987" y="192390"/>
            <a:ext cx="4315100" cy="2878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title"/>
          </p:nvPr>
        </p:nvSpPr>
        <p:spPr>
          <a:xfrm>
            <a:off x="1141412" y="590000"/>
            <a:ext cx="9906000" cy="1270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>
                <a:solidFill>
                  <a:srgbClr val="00FFFF"/>
                </a:solidFill>
              </a:rPr>
              <a:t>TEAM REFLECTION</a:t>
            </a:r>
          </a:p>
        </p:txBody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896162" y="1815883"/>
            <a:ext cx="9906000" cy="4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/>
              <a:t>Matthew Horger - Team Leader/ Lead Programmer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/>
              <a:t>Angela Herb - Head Communicator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/>
              <a:t>Stephen Anderson - Presentation leader/ Editor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/>
              <a:t>Conor Waldt - AutoDesk Designer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-US" sz="2800"/>
              <a:t>Andrew Johnson - Material Designer</a:t>
            </a:r>
          </a:p>
        </p:txBody>
      </p:sp>
      <p:pic>
        <p:nvPicPr>
          <p:cNvPr descr="IMG_1356.JPG" id="333" name="Shape 333"/>
          <p:cNvPicPr preferRelativeResize="0"/>
          <p:nvPr/>
        </p:nvPicPr>
        <p:blipFill rotWithShape="1">
          <a:blip r:embed="rId3">
            <a:alphaModFix/>
          </a:blip>
          <a:srcRect b="0" l="10418" r="0" t="0"/>
          <a:stretch/>
        </p:blipFill>
        <p:spPr>
          <a:xfrm>
            <a:off x="8525900" y="267450"/>
            <a:ext cx="3289999" cy="275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 txBox="1"/>
          <p:nvPr>
            <p:ph type="ctrTitle"/>
          </p:nvPr>
        </p:nvSpPr>
        <p:spPr>
          <a:xfrm>
            <a:off x="1310099" y="597000"/>
            <a:ext cx="9571799" cy="3200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49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CODE BLU</a:t>
            </a:r>
            <a:r>
              <a:rPr lang="en-US" sz="4900">
                <a:solidFill>
                  <a:srgbClr val="00FFFF"/>
                </a:solidFill>
              </a:rPr>
              <a:t>E</a:t>
            </a:r>
            <a:r>
              <a:rPr b="0" i="0" lang="en-US" sz="49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:</a:t>
            </a:r>
            <a:br>
              <a:rPr b="0" i="0" lang="en-US" sz="49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US" sz="49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HOMELESS RESCUE INITIATIVE</a:t>
            </a:r>
          </a:p>
        </p:txBody>
      </p:sp>
      <p:sp>
        <p:nvSpPr>
          <p:cNvPr id="339" name="Shape 339"/>
          <p:cNvSpPr txBox="1"/>
          <p:nvPr>
            <p:ph idx="1" type="subTitle"/>
          </p:nvPr>
        </p:nvSpPr>
        <p:spPr>
          <a:xfrm>
            <a:off x="1156050" y="3886200"/>
            <a:ext cx="9879899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Stephen Anderson, Angela Herb, Matthew Horger, Andrew Johnson and Conor Waldt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ADDRESSING COMMUNITY NEEDS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481112" y="22017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Reducing risk for homeless in cold weather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Saving the lives of the homeless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Providing effective means for enacting code blue program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7150" y="1551837"/>
            <a:ext cx="3609274" cy="240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REAL WORLD PROBLEM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736212" y="28470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Major concern - finding shelter for homeless, especially in freezing conditions </a:t>
            </a:r>
          </a:p>
          <a:p>
            <a:pPr indent="-40640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Providing warmth and a place to stay for the night during the winter months is crucial for homeless shelters </a:t>
            </a:r>
          </a:p>
          <a:p>
            <a:pPr indent="-406400" lvl="1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Northeast and Midwest </a:t>
            </a:r>
          </a:p>
          <a:p>
            <a:pPr indent="-40640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Some homeless instead sleep outside in frigid temperatures. </a:t>
            </a:r>
          </a:p>
          <a:p>
            <a:pPr indent="-406400" lvl="1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Serious health risk for frostbite &amp; hypothermia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7874" y="337437"/>
            <a:ext cx="4357599" cy="24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143000" y="334825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PENNSYLVANIA HOMELESS STATISTICS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143000" y="1847625"/>
            <a:ext cx="99060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16,200 Pennsylvanians are known to be homeless.</a:t>
            </a:r>
          </a:p>
          <a:p>
            <a:pPr indent="-40640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School districts are faced with approximately 13,000 homeless children each year.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143000" y="3351175"/>
            <a:ext cx="9388499" cy="22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06400" lvl="0" marL="914400" rtl="0">
              <a:spcBef>
                <a:spcPts val="600"/>
              </a:spcBef>
              <a:buClr>
                <a:schemeClr val="lt1"/>
              </a:buClr>
              <a:buSzPct val="100000"/>
              <a:buChar char="•"/>
            </a:pPr>
            <a:r>
              <a:rPr lang="en-US" sz="2700" cap="small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Philadelphia</a:t>
            </a:r>
          </a:p>
          <a:p>
            <a:pPr indent="-406400" lvl="1" marL="1371600" rtl="0">
              <a:spcBef>
                <a:spcPts val="600"/>
              </a:spcBef>
              <a:buClr>
                <a:schemeClr val="lt1"/>
              </a:buClr>
              <a:buSzPct val="100000"/>
              <a:buChar char="•"/>
            </a:pPr>
            <a:r>
              <a:rPr lang="en-US" sz="2700" cap="small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Poverty rate of 27%, one of the highest in the nation - results in a high density homeless population in the city</a:t>
            </a:r>
          </a:p>
          <a:p>
            <a:pPr indent="-406400" lvl="1" marL="1371600" rtl="0">
              <a:spcBef>
                <a:spcPts val="600"/>
              </a:spcBef>
              <a:buClr>
                <a:schemeClr val="lt1"/>
              </a:buClr>
              <a:buSzPct val="100000"/>
              <a:buChar char="•"/>
            </a:pPr>
            <a:r>
              <a:rPr lang="en-US" sz="2700" cap="small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estimated 650 people are homeless at any given time. </a:t>
            </a:r>
          </a:p>
          <a:p>
            <a:pPr indent="-406400" lvl="0" marL="914400" rtl="0">
              <a:spcBef>
                <a:spcPts val="600"/>
              </a:spcBef>
              <a:buClr>
                <a:schemeClr val="lt1"/>
              </a:buClr>
              <a:buSzPct val="100000"/>
              <a:buChar char="•"/>
            </a:pPr>
            <a:r>
              <a:rPr lang="en-US" sz="2700" cap="small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Pennsylvania - ranked 28 out of 50 in the U.S. in terms of homeless persons</a:t>
            </a:r>
          </a:p>
          <a:p>
            <a:pPr indent="-406400" lvl="2" marL="1828800" rtl="0">
              <a:spcBef>
                <a:spcPts val="600"/>
              </a:spcBef>
              <a:buClr>
                <a:schemeClr val="lt1"/>
              </a:buClr>
              <a:buSzPct val="100000"/>
              <a:buChar char="•"/>
            </a:pPr>
            <a:r>
              <a:rPr lang="en-US" sz="2700" cap="small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 Roughly 120 out of 100,000 people are homeless.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599" y="129687"/>
            <a:ext cx="8550799" cy="659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THE BASICS: HOMELESS IN THE COLD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1143012" y="32025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Risks of Hypothermia</a:t>
            </a: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occurs when core body temperature drops below 95°</a:t>
            </a: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caused by prolonged exposure to cold</a:t>
            </a:r>
          </a:p>
          <a:p>
            <a:pPr indent="-2095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lost to environment</a:t>
            </a:r>
          </a:p>
          <a:p>
            <a:pPr indent="-2095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lost to cold surfaces (ground)</a:t>
            </a:r>
          </a:p>
          <a:p>
            <a:pPr indent="-2095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wind - breaks warm barrier over skin</a:t>
            </a: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heart, nervous, and organ systems stop functioning</a:t>
            </a:r>
          </a:p>
          <a:p>
            <a:pPr indent="-2095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can lead to irreparable damage or death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small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small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2217" y="609600"/>
            <a:ext cx="3175006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1143000" y="-328953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PRECEDENT – THE CODE BLUE INITIATIVE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96234" y="228800"/>
            <a:ext cx="9906000" cy="553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2600" u="sng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Code Blue:</a:t>
            </a:r>
          </a:p>
          <a:p>
            <a: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lang="en-US" sz="2600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Can occur from December  - March</a:t>
            </a:r>
          </a:p>
          <a:p>
            <a: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lang="en-US" sz="2600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This alert is announced when the National Weather Bureau predicts below freezing temperatures or wind chills less than 20°F.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2600" u="sng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Code Grey</a:t>
            </a:r>
          </a:p>
          <a:p>
            <a: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lang="en-US" sz="2600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OSH may issue this during high winds, heavy rain, or frozen precipitation when the temperature is above  32°F.</a:t>
            </a: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8650" y="4762987"/>
            <a:ext cx="2793349" cy="209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